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80" r:id="rId9"/>
    <p:sldId id="265" r:id="rId10"/>
    <p:sldId id="266" r:id="rId11"/>
    <p:sldId id="267" r:id="rId12"/>
    <p:sldId id="269" r:id="rId13"/>
    <p:sldId id="270" r:id="rId14"/>
    <p:sldId id="282" r:id="rId15"/>
    <p:sldId id="283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66FF"/>
    <a:srgbClr val="CC0099"/>
    <a:srgbClr val="0000CC"/>
    <a:srgbClr val="CC0066"/>
    <a:srgbClr val="CC66FF"/>
    <a:srgbClr val="006600"/>
    <a:srgbClr val="00FF00"/>
    <a:srgbClr val="FF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7C5D7-6D03-4DF9-BDC9-B00936D542A7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501FD-A253-47D1-ABD2-6DDFCA11C2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735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81BAF-D141-4A9E-90AE-4767312B625E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2460C-D07D-4938-A453-8126169003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08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2460C-D07D-4938-A453-81261690036E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75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8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38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9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29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1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92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84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90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1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B4A8-1CA9-43FC-8942-58C5138F7983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8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ransparencia.pontagrossa.pr.gov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Prefeitura Municipal de Ponta Grossa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Secretaria Municipal de Gestão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Financeira</a:t>
            </a: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</a:p>
          <a:p>
            <a:pPr marL="0" indent="0" algn="ctr">
              <a:buNone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</a:p>
          <a:p>
            <a:pPr marL="0" indent="0" algn="r">
              <a:buNone/>
            </a:pP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pt-BR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pt-BR" sz="1800" b="1" i="1" dirty="0" smtClean="0">
                <a:solidFill>
                  <a:schemeClr val="tx2">
                    <a:lumMod val="75000"/>
                  </a:schemeClr>
                </a:solidFill>
              </a:rPr>
              <a:t>Marcelo Rangel Cruz de Oliveira</a:t>
            </a:r>
            <a:endParaRPr lang="pt-BR" sz="1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Prefeito Municipal</a:t>
            </a:r>
          </a:p>
          <a:p>
            <a:pPr marL="0" indent="0" algn="r">
              <a:buNone/>
            </a:pPr>
            <a:endParaRPr lang="pt-BR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1800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           Claudio </a:t>
            </a:r>
            <a:r>
              <a:rPr lang="pt-BR" sz="1800" b="1" i="1" dirty="0" err="1" smtClean="0">
                <a:solidFill>
                  <a:schemeClr val="tx2">
                    <a:lumMod val="75000"/>
                  </a:schemeClr>
                </a:solidFill>
              </a:rPr>
              <a:t>Grokoviski</a:t>
            </a:r>
            <a:endParaRPr lang="pt-BR" sz="1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Secretário Municipal de Gestão Financeira</a:t>
            </a:r>
            <a:endParaRPr lang="pt-BR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Dezembro/2017</a:t>
            </a:r>
          </a:p>
        </p:txBody>
      </p:sp>
      <p:pic>
        <p:nvPicPr>
          <p:cNvPr id="1026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91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Despesas Correntes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VI)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872003"/>
              </p:ext>
            </p:extLst>
          </p:nvPr>
        </p:nvGraphicFramePr>
        <p:xfrm>
          <a:off x="1073150" y="3044031"/>
          <a:ext cx="6992731" cy="1678305"/>
        </p:xfrm>
        <a:graphic>
          <a:graphicData uri="http://schemas.openxmlformats.org/drawingml/2006/table">
            <a:tbl>
              <a:tblPr/>
              <a:tblGrid>
                <a:gridCol w="2719034"/>
                <a:gridCol w="1710309"/>
                <a:gridCol w="1715278"/>
                <a:gridCol w="848110"/>
              </a:tblGrid>
              <a:tr h="2667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Despesas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Previsão Atualizada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3o</a:t>
                      </a:r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Quadrimestre/2017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Pessoal e Encargos Sociais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421.901.774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410.378.662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97,27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Juros e Encargos da Dívida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5.659.929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5.471.890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96,68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Outras Despesas Correntes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254.558.211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225.565.096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88,61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682.119.914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641.415.948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94,03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9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Despesas de Capital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VI)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29395"/>
              </p:ext>
            </p:extLst>
          </p:nvPr>
        </p:nvGraphicFramePr>
        <p:xfrm>
          <a:off x="1073150" y="3044031"/>
          <a:ext cx="6992731" cy="1678305"/>
        </p:xfrm>
        <a:graphic>
          <a:graphicData uri="http://schemas.openxmlformats.org/drawingml/2006/table">
            <a:tbl>
              <a:tblPr/>
              <a:tblGrid>
                <a:gridCol w="2719034"/>
                <a:gridCol w="1710309"/>
                <a:gridCol w="1715278"/>
                <a:gridCol w="848110"/>
              </a:tblGrid>
              <a:tr h="2667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Despesas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Previsão Atualizada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Quadrimestre/2017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Investimentos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194.801.044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65.999.925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33,88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Inversões Financeiras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6.012.041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6.099.391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101,45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Amortização da Dívida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41.578.872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39.363.713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94,67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177.878.832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62.230.121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45,98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9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Dívidas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(RREO – Anexo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V e Anexo VII)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Dívida Fundada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Restos a Pagar	</a:t>
            </a: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5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Dívida Fundada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RREO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– Anexo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V e Anexo VII)							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08127"/>
              </p:ext>
            </p:extLst>
          </p:nvPr>
        </p:nvGraphicFramePr>
        <p:xfrm>
          <a:off x="1475656" y="2780928"/>
          <a:ext cx="6480720" cy="2682240"/>
        </p:xfrm>
        <a:graphic>
          <a:graphicData uri="http://schemas.openxmlformats.org/drawingml/2006/table">
            <a:tbl>
              <a:tblPr/>
              <a:tblGrid>
                <a:gridCol w="2717800"/>
                <a:gridCol w="1714500"/>
                <a:gridCol w="204842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Descrição Dívida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Exercício 2016 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3º</a:t>
                      </a:r>
                      <a:r>
                        <a:rPr lang="pt-BR" sz="16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Quadrimestre 20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Dívida Contratual (I)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233.092.048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329.637.985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r>
                        <a:rPr lang="pt-BR" sz="16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Tributos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16.752.211                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16.024.276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Previdenciárias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66.791.434               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161.672.045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  <a:r>
                        <a:rPr lang="pt-BR" sz="16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FGTS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65.726.638 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58.768.669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Demais</a:t>
                      </a:r>
                      <a:r>
                        <a:rPr lang="pt-BR" sz="16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Dívidas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83.821.765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93.172.995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Precatórios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76.346.332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            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107.837.979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Dívida </a:t>
                      </a:r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Consolidada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309.438.380            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437.475.964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 - ) Deduções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(96.273.803)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(112.048.673)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Dívida </a:t>
                      </a:r>
                      <a:r>
                        <a:rPr lang="pt-BR" sz="16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Consolidade</a:t>
                      </a:r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Líquida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213.164.577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325.427.291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0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Evolução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Dívida em Relação a R.C.L.</a:t>
            </a:r>
          </a:p>
          <a:p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15207"/>
              </p:ext>
            </p:extLst>
          </p:nvPr>
        </p:nvGraphicFramePr>
        <p:xfrm>
          <a:off x="1043608" y="2780928"/>
          <a:ext cx="5904656" cy="1928692"/>
        </p:xfrm>
        <a:graphic>
          <a:graphicData uri="http://schemas.openxmlformats.org/drawingml/2006/table">
            <a:tbl>
              <a:tblPr/>
              <a:tblGrid>
                <a:gridCol w="1008112"/>
                <a:gridCol w="1800200"/>
                <a:gridCol w="1872208"/>
                <a:gridCol w="1224136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DÍVIDA 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</a:t>
                      </a:r>
                      <a:r>
                        <a:rPr lang="pt-BR" sz="13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CORRENTE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126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2013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347.398.643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634.558.118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54,75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46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2014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322.084.050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680.649.172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47,32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433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2015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294.666.343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665.994.337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44,24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736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2016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316.276.426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658.703.625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48,01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126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pt-BR" sz="13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64" marR="7863" marT="7863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437.475.964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709.549.324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61,66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40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64" marR="7863" marT="7863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1.717.901.426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3.349.454.576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51,29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979712" y="5648809"/>
            <a:ext cx="398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VALORES CORRIGIDOS INPC 31/12/2017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53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Evolução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Pagamento do Serviço da Dívida</a:t>
            </a:r>
          </a:p>
          <a:p>
            <a:pPr marL="0" indent="0">
              <a:buNone/>
            </a:pPr>
            <a:r>
              <a:rPr lang="pt-BR" sz="1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</a:t>
            </a: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802802"/>
              </p:ext>
            </p:extLst>
          </p:nvPr>
        </p:nvGraphicFramePr>
        <p:xfrm>
          <a:off x="1368000" y="2780928"/>
          <a:ext cx="5904656" cy="1923756"/>
        </p:xfrm>
        <a:graphic>
          <a:graphicData uri="http://schemas.openxmlformats.org/drawingml/2006/table">
            <a:tbl>
              <a:tblPr/>
              <a:tblGrid>
                <a:gridCol w="1043760"/>
                <a:gridCol w="1368152"/>
                <a:gridCol w="1656184"/>
                <a:gridCol w="1836560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JUROS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AMORTIZAÇÃO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126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2013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4.590.295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24.242.432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28.832.727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46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2014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3.964.110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28.599.171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32.563.281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433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2015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3.922.540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25.878.829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29.801.369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28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2016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2.903.879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29.175.883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32.079.762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126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pt-BR" sz="13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64" marR="7863" marT="7863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4.486.734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37.354.296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41.841.030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40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64" marR="7863" marT="7863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19.867.558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145.250.611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165.118.169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195736" y="5445224"/>
            <a:ext cx="442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VALORES CORRIGIDOS INPC 31/12/2017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6329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Restos a Pagar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(RREO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– Anexo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VII)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01537"/>
              </p:ext>
            </p:extLst>
          </p:nvPr>
        </p:nvGraphicFramePr>
        <p:xfrm>
          <a:off x="1498600" y="2912586"/>
          <a:ext cx="6146800" cy="2177415"/>
        </p:xfrm>
        <a:graphic>
          <a:graphicData uri="http://schemas.openxmlformats.org/drawingml/2006/table">
            <a:tbl>
              <a:tblPr/>
              <a:tblGrid>
                <a:gridCol w="2717800"/>
                <a:gridCol w="1714500"/>
                <a:gridCol w="17145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Descrição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Processados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Não Processados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em exercícios anteriores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6.220.082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27.496.691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em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31/dez/2016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17.399.999               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41.838.243 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sng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Restos a pagar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sng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23.620.081</a:t>
                      </a:r>
                      <a:endParaRPr lang="pt-BR" sz="1600" b="0" i="0" u="sng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sng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69.334.934</a:t>
                      </a:r>
                      <a:endParaRPr lang="pt-BR" sz="1600" b="0" i="0" u="sng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pt-BR" sz="16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- ) Anulados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694.447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11.684.300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 - )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18.655.883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34.484.737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Saldo a pagar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4.269.751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23.165.896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27.435.648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Limites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(RGF – Anexo 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despesas com pessoal</a:t>
            </a: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aplicação em saúde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aplicação em educação</a:t>
            </a: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42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Despesa com Pessoal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(RGF – Anexo 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77575"/>
              </p:ext>
            </p:extLst>
          </p:nvPr>
        </p:nvGraphicFramePr>
        <p:xfrm>
          <a:off x="1475656" y="2636912"/>
          <a:ext cx="6146800" cy="3752076"/>
        </p:xfrm>
        <a:graphic>
          <a:graphicData uri="http://schemas.openxmlformats.org/drawingml/2006/table">
            <a:tbl>
              <a:tblPr/>
              <a:tblGrid>
                <a:gridCol w="2716028"/>
                <a:gridCol w="1715386"/>
                <a:gridCol w="1715386"/>
              </a:tblGrid>
              <a:tr h="2476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Despesas com Pessoal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pessoal ativo e inativo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396.149.394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45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despesas decorrentes contratos de terceirização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14.461.235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 - ) despesas não computadas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26.986.326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Despesas líquidas com pessoal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383.624.303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Apuração do Limite Legal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R$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 Corrente Líquida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RCL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709.549.324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% Despesa Total com Pessoal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54,07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Limite Máximo até 54,0%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383.156.635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Limite Prudencial &gt; 51,3%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363.998.803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Limite de Alerta  &gt; 48,6%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344.840.971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7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Aplicação em Saúde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XII)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09385"/>
              </p:ext>
            </p:extLst>
          </p:nvPr>
        </p:nvGraphicFramePr>
        <p:xfrm>
          <a:off x="1498600" y="3167856"/>
          <a:ext cx="6146800" cy="1413510"/>
        </p:xfrm>
        <a:graphic>
          <a:graphicData uri="http://schemas.openxmlformats.org/drawingml/2006/table">
            <a:tbl>
              <a:tblPr/>
              <a:tblGrid>
                <a:gridCol w="4431414"/>
                <a:gridCol w="1715386"/>
              </a:tblGrid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Descrição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Receita para aplicação em saúde (III)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460.985.003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Despesas aplicadas na saúde (VI)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123.588.935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Percentual aplicado no serviço publico de saúde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26,81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Percentual mínimo</a:t>
                      </a:r>
                      <a:r>
                        <a:rPr lang="pt-BR" sz="16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constitucional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Transparência da Gestão Fiscal</a:t>
            </a:r>
          </a:p>
          <a:p>
            <a:pPr marL="0" indent="0">
              <a:buNone/>
            </a:pP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Art. </a:t>
            </a: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9º ...</a:t>
            </a:r>
          </a:p>
          <a:p>
            <a:pPr marL="0" indent="0" algn="just">
              <a:buNone/>
            </a:pP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§ 4º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- Até o final dos meses de maio, setembro e fevereiro, o Poder executivo demonstrará e avaliará o cumprimento das metas fiscais de cada quadrimestre, em audiência pública referida no § 1º do art. 166º da Constituição ou equivalente nas Casas Legislativas estaduais e municipais.</a:t>
            </a:r>
            <a:endParaRPr lang="pt-BR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Art. 48º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São instrumentos de transparência da gestão fiscal, aos quais será dada ampla divulgação , inclusive em meios eletrônicos de acesso público: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os planos, orçamentos e leis de diretrizes orçamentárias;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prestações de contas e o respectivo parecer prévio;</a:t>
            </a:r>
          </a:p>
          <a:p>
            <a:pPr algn="just"/>
            <a:r>
              <a:rPr lang="pt-BR" sz="1600" b="1" u="sng" dirty="0" smtClean="0">
                <a:solidFill>
                  <a:schemeClr val="tx2">
                    <a:lumMod val="75000"/>
                  </a:schemeClr>
                </a:solidFill>
              </a:rPr>
              <a:t>os Relatórios Resumido da Execução Orçamentária e o Relatório de Gestão Fiscal;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e as versões simplificadas desses documentos.</a:t>
            </a:r>
          </a:p>
          <a:p>
            <a:pPr marL="0" indent="0" algn="just">
              <a:buNone/>
            </a:pPr>
            <a:endParaRPr lang="pt-B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Aplicação em Educação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VIII)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05098"/>
              </p:ext>
            </p:extLst>
          </p:nvPr>
        </p:nvGraphicFramePr>
        <p:xfrm>
          <a:off x="1498600" y="3301206"/>
          <a:ext cx="6146800" cy="1415415"/>
        </p:xfrm>
        <a:graphic>
          <a:graphicData uri="http://schemas.openxmlformats.org/drawingml/2006/table">
            <a:tbl>
              <a:tblPr/>
              <a:tblGrid>
                <a:gridCol w="4431414"/>
                <a:gridCol w="1715386"/>
              </a:tblGrid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Descrição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Total da Receita de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Impostos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467.121.324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 Despesas Aplicadas </a:t>
                      </a:r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na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Educação 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124.520.597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Percentual aplicado na educação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26,66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Mínimo</a:t>
                      </a:r>
                      <a:r>
                        <a:rPr lang="pt-BR" sz="16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a ser aplicado até o final exercício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Resultado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(RGF – Anexo VI)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resultado primário e nominal</a:t>
            </a: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08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414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Resultado Primário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VI)</a:t>
            </a:r>
          </a:p>
          <a:p>
            <a:pPr marL="0" indent="0">
              <a:buNone/>
            </a:pP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1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0059"/>
              </p:ext>
            </p:extLst>
          </p:nvPr>
        </p:nvGraphicFramePr>
        <p:xfrm>
          <a:off x="827584" y="2780928"/>
          <a:ext cx="6768752" cy="1104900"/>
        </p:xfrm>
        <a:graphic>
          <a:graphicData uri="http://schemas.openxmlformats.org/drawingml/2006/table">
            <a:tbl>
              <a:tblPr/>
              <a:tblGrid>
                <a:gridCol w="2547060"/>
                <a:gridCol w="2061452"/>
                <a:gridCol w="216024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Descrição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3º</a:t>
                      </a:r>
                      <a:r>
                        <a:rPr lang="pt-BR" sz="16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Quadrimestre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2017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3º</a:t>
                      </a:r>
                      <a:r>
                        <a:rPr lang="pt-BR" sz="16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Quadrimestre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6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sng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 Primárias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707.799.093</a:t>
                      </a:r>
                      <a:endParaRPr lang="pt-BR" sz="1600" b="1" i="0" u="sng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531.567.905</a:t>
                      </a:r>
                      <a:endParaRPr lang="pt-BR" sz="1600" b="1" i="0" u="sng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sng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Despesas Primárias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707.953.074</a:t>
                      </a:r>
                      <a:endParaRPr lang="pt-BR" sz="1600" b="1" i="0" u="sng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531.006.455</a:t>
                      </a:r>
                      <a:endParaRPr lang="pt-BR" sz="1600" b="1" i="0" u="sng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Resultado Primário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-153.980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561.450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7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Resultado Nominal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V)</a:t>
            </a:r>
          </a:p>
          <a:p>
            <a:pPr marL="0" indent="0">
              <a:buNone/>
            </a:pP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1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53667"/>
              </p:ext>
            </p:extLst>
          </p:nvPr>
        </p:nvGraphicFramePr>
        <p:xfrm>
          <a:off x="1337624" y="2564904"/>
          <a:ext cx="6477000" cy="3840480"/>
        </p:xfrm>
        <a:graphic>
          <a:graphicData uri="http://schemas.openxmlformats.org/drawingml/2006/table">
            <a:tbl>
              <a:tblPr/>
              <a:tblGrid>
                <a:gridCol w="3048000"/>
                <a:gridCol w="1714500"/>
                <a:gridCol w="17145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3º</a:t>
                      </a:r>
                      <a:r>
                        <a:rPr lang="pt-BR" sz="16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 Quadrimestre 2016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3º Quadrimestre 2017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Dívida Consolidada (I)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309.438.380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437.475.964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 - ) Deduções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(92.148.030)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(112.083.166)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disponibilidade de Caixa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(110.367.878)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(136.592.725)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haveres financeiros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(5.397.383)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(4.188.260)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 - ) </a:t>
                      </a:r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contas</a:t>
                      </a:r>
                      <a:r>
                        <a:rPr lang="pt-BR" sz="16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a pagar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23.617.231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29.271.635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Dívida Consolidada Líquida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217.290.350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325.933.324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 de privatizações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passivos reconhecidos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149.270.283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236.464.990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Dívida Fiscal Líquida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68.020.066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89.468.333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Resultado Nominal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21.445.416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Meta de Resultado Nominal Fixado na LDO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16.553.311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7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Conclusão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1600" dirty="0" smtClean="0"/>
              <a:t>	</a:t>
            </a:r>
            <a:r>
              <a:rPr lang="pt-BR" sz="1600" dirty="0" smtClean="0">
                <a:solidFill>
                  <a:schemeClr val="tx2"/>
                </a:solidFill>
              </a:rPr>
              <a:t>Os </a:t>
            </a:r>
            <a:r>
              <a:rPr lang="pt-BR" sz="1600" dirty="0">
                <a:solidFill>
                  <a:schemeClr val="tx2"/>
                </a:solidFill>
              </a:rPr>
              <a:t>dados aqui apresentados são oriundos dos Relatórios Bimestrais e Quadrimestrais, em cumprimento ao disposto na Lei Complementar nº 101/2000, artigo 9º, § 4º. </a:t>
            </a:r>
          </a:p>
          <a:p>
            <a:pPr marL="0" indent="0">
              <a:buNone/>
            </a:pPr>
            <a:r>
              <a:rPr lang="pt-BR" sz="1600" dirty="0" smtClean="0">
                <a:solidFill>
                  <a:schemeClr val="tx2"/>
                </a:solidFill>
              </a:rPr>
              <a:t>	Em </a:t>
            </a:r>
            <a:r>
              <a:rPr lang="pt-BR" sz="1600" dirty="0">
                <a:solidFill>
                  <a:schemeClr val="tx2"/>
                </a:solidFill>
              </a:rPr>
              <a:t>resumo, Senhores Vereadores e aos Cidadãos aqui presentes, a análise do resultado fiscal relativo ao 3</a:t>
            </a:r>
            <a:r>
              <a:rPr lang="pt-BR" sz="1600" dirty="0" smtClean="0">
                <a:solidFill>
                  <a:schemeClr val="tx2"/>
                </a:solidFill>
              </a:rPr>
              <a:t>º </a:t>
            </a:r>
            <a:r>
              <a:rPr lang="pt-BR" sz="1600" dirty="0">
                <a:solidFill>
                  <a:schemeClr val="tx2"/>
                </a:solidFill>
              </a:rPr>
              <a:t>Quadrimestre de </a:t>
            </a:r>
            <a:r>
              <a:rPr lang="pt-BR" sz="1600" dirty="0" smtClean="0">
                <a:solidFill>
                  <a:schemeClr val="tx2"/>
                </a:solidFill>
              </a:rPr>
              <a:t>2017, </a:t>
            </a:r>
            <a:r>
              <a:rPr lang="pt-BR" sz="1600" dirty="0">
                <a:solidFill>
                  <a:schemeClr val="tx2"/>
                </a:solidFill>
              </a:rPr>
              <a:t>evidencia de forma aberta e concisa o cumprimento de todas as metas e princípios de Gestão Fiscal Responsável, prevista na LDO e na Lei de Responsabilidade Fiscal, e como consequência a manutenção do equilíbrio fiscal do </a:t>
            </a:r>
            <a:r>
              <a:rPr lang="pt-BR" sz="1600" b="1" dirty="0">
                <a:solidFill>
                  <a:schemeClr val="tx2"/>
                </a:solidFill>
              </a:rPr>
              <a:t>Município de Ponta Grossa.</a:t>
            </a:r>
            <a:endParaRPr lang="pt-B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t-BR" sz="1600" dirty="0" smtClean="0">
                <a:solidFill>
                  <a:schemeClr val="tx2"/>
                </a:solidFill>
              </a:rPr>
              <a:t>	Cremos </a:t>
            </a:r>
            <a:r>
              <a:rPr lang="pt-BR" sz="1600" dirty="0">
                <a:solidFill>
                  <a:schemeClr val="tx2"/>
                </a:solidFill>
              </a:rPr>
              <a:t>que esta análise do Cumprimento das Metas Fiscais do 3</a:t>
            </a:r>
            <a:r>
              <a:rPr lang="pt-BR" sz="1600" dirty="0" smtClean="0">
                <a:solidFill>
                  <a:schemeClr val="tx2"/>
                </a:solidFill>
              </a:rPr>
              <a:t>º Quadrimestre </a:t>
            </a:r>
            <a:r>
              <a:rPr lang="pt-BR" sz="1600" dirty="0">
                <a:solidFill>
                  <a:schemeClr val="tx2"/>
                </a:solidFill>
              </a:rPr>
              <a:t>de </a:t>
            </a:r>
            <a:r>
              <a:rPr lang="pt-BR" sz="1600" dirty="0" smtClean="0">
                <a:solidFill>
                  <a:schemeClr val="tx2"/>
                </a:solidFill>
              </a:rPr>
              <a:t>2017, </a:t>
            </a:r>
            <a:r>
              <a:rPr lang="pt-BR" sz="1600" dirty="0">
                <a:solidFill>
                  <a:schemeClr val="tx2"/>
                </a:solidFill>
              </a:rPr>
              <a:t>expressa </a:t>
            </a:r>
            <a:r>
              <a:rPr lang="pt-BR" sz="1600" dirty="0" smtClean="0">
                <a:solidFill>
                  <a:schemeClr val="tx2"/>
                </a:solidFill>
              </a:rPr>
              <a:t>o </a:t>
            </a:r>
            <a:r>
              <a:rPr lang="pt-BR" sz="1600" dirty="0">
                <a:solidFill>
                  <a:schemeClr val="tx2"/>
                </a:solidFill>
              </a:rPr>
              <a:t>compromisso deste governo com a disciplina fiscal e a seriedade na gestão de recursos públicos.</a:t>
            </a:r>
          </a:p>
          <a:p>
            <a:pPr marL="0" indent="0">
              <a:buNone/>
            </a:pPr>
            <a:r>
              <a:rPr lang="pt-BR" sz="1600" dirty="0" smtClean="0">
                <a:solidFill>
                  <a:schemeClr val="tx2"/>
                </a:solidFill>
              </a:rPr>
              <a:t>	Isto </a:t>
            </a:r>
            <a:r>
              <a:rPr lang="pt-BR" sz="1600" dirty="0">
                <a:solidFill>
                  <a:schemeClr val="tx2"/>
                </a:solidFill>
              </a:rPr>
              <a:t>posto, </a:t>
            </a:r>
            <a:r>
              <a:rPr lang="pt-BR" sz="1600" dirty="0" smtClean="0">
                <a:solidFill>
                  <a:schemeClr val="tx2"/>
                </a:solidFill>
              </a:rPr>
              <a:t>entendemos </a:t>
            </a:r>
            <a:r>
              <a:rPr lang="pt-BR" sz="1600" dirty="0">
                <a:solidFill>
                  <a:schemeClr val="tx2"/>
                </a:solidFill>
              </a:rPr>
              <a:t>que a análise da Avaliação do Cumprimento das Metas Fiscais do 3</a:t>
            </a:r>
            <a:r>
              <a:rPr lang="pt-BR" sz="1600" dirty="0" smtClean="0">
                <a:solidFill>
                  <a:schemeClr val="tx2"/>
                </a:solidFill>
              </a:rPr>
              <a:t>º Quadrimestre </a:t>
            </a:r>
            <a:r>
              <a:rPr lang="pt-BR" sz="1600" dirty="0">
                <a:solidFill>
                  <a:schemeClr val="tx2"/>
                </a:solidFill>
              </a:rPr>
              <a:t>de </a:t>
            </a:r>
            <a:r>
              <a:rPr lang="pt-BR" sz="1600" dirty="0" smtClean="0">
                <a:solidFill>
                  <a:schemeClr val="tx2"/>
                </a:solidFill>
              </a:rPr>
              <a:t>2017, </a:t>
            </a:r>
            <a:r>
              <a:rPr lang="pt-BR" sz="1600" dirty="0">
                <a:solidFill>
                  <a:schemeClr val="tx2"/>
                </a:solidFill>
              </a:rPr>
              <a:t>expõem com clareza o esforço do Prefeito municipal, Secretários e demais </a:t>
            </a:r>
            <a:r>
              <a:rPr lang="pt-BR" sz="1600" dirty="0" smtClean="0">
                <a:solidFill>
                  <a:schemeClr val="tx2"/>
                </a:solidFill>
              </a:rPr>
              <a:t>Servidores </a:t>
            </a:r>
            <a:r>
              <a:rPr lang="pt-BR" sz="1600" dirty="0">
                <a:solidFill>
                  <a:schemeClr val="tx2"/>
                </a:solidFill>
              </a:rPr>
              <a:t>que direta ou indiretamente contribuíram nessa importante aplicação dos recursos públicos deste Município.</a:t>
            </a:r>
          </a:p>
          <a:p>
            <a:pPr marL="0" indent="0" algn="just">
              <a:buNone/>
            </a:pP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50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240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400" smtClean="0">
                <a:solidFill>
                  <a:schemeClr val="tx2">
                    <a:lumMod val="75000"/>
                  </a:schemeClr>
                </a:solidFill>
              </a:rPr>
              <a:t>Para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acessar relatórios desta e outras audiências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://transparencia.pontagrossa.pr.gov.br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/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Publicações/Contas Publicas - Audiências 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57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Princípios</a:t>
            </a: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respeitar a legislação e os padrões éticos da sociedade com transparência administrativa;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valorizar e motivar a participação social;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desenvolver as atividades com transparência e responsabilidade; e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manter relacionamento harmônico com todos segmentos da sociedade e poderes constituídos.</a:t>
            </a:r>
          </a:p>
          <a:p>
            <a:pPr marL="0" indent="0" algn="just">
              <a:buNone/>
            </a:pPr>
            <a:endParaRPr lang="pt-BR" sz="1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Objetivos</a:t>
            </a:r>
          </a:p>
          <a:p>
            <a:pPr marL="0" indent="0" algn="just">
              <a:buNone/>
            </a:pPr>
            <a:endParaRPr lang="pt-B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apresentar as receitas realizadas;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apresentar as despesas realizadas;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apresentar o quadro geral das dívidas do município;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apresentar os limites constitucionais (Educação, Saúde e Pessoal); e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permitir a interação dos munícipes com a administração municipal.</a:t>
            </a:r>
          </a:p>
          <a:p>
            <a:pPr marL="0" indent="0" algn="just">
              <a:buNone/>
            </a:pPr>
            <a:endParaRPr lang="pt-BR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01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Receitas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Receitas Correntes 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Receitas de Capital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Receita Corrente Líquida</a:t>
            </a:r>
          </a:p>
          <a:p>
            <a:pPr algn="just"/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392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Receitas Correntes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621735"/>
              </p:ext>
            </p:extLst>
          </p:nvPr>
        </p:nvGraphicFramePr>
        <p:xfrm>
          <a:off x="1073150" y="2643981"/>
          <a:ext cx="6997700" cy="2529840"/>
        </p:xfrm>
        <a:graphic>
          <a:graphicData uri="http://schemas.openxmlformats.org/drawingml/2006/table">
            <a:tbl>
              <a:tblPr/>
              <a:tblGrid>
                <a:gridCol w="2719034"/>
                <a:gridCol w="1715278"/>
                <a:gridCol w="1715278"/>
                <a:gridCol w="848110"/>
              </a:tblGrid>
              <a:tr h="2667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Previsão Atualizada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3o</a:t>
                      </a:r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Quadrimestre/2017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 Tributária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205.724.595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202.010.596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98,19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 de Contribuições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21.777.801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19.816.304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 Patrimonial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8.680.483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6.158.189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70,94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 de Serviços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15.334.844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14.176.400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92,45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Transferências Correntes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437.106.654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422.993.339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96,77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Outras Receitas Correntes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42.497.712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44.394.537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104,46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731.122.089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709.549.365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97,04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3º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Receitas de Capital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96200"/>
              </p:ext>
            </p:extLst>
          </p:nvPr>
        </p:nvGraphicFramePr>
        <p:xfrm>
          <a:off x="908050" y="3044031"/>
          <a:ext cx="7327899" cy="1638300"/>
        </p:xfrm>
        <a:graphic>
          <a:graphicData uri="http://schemas.openxmlformats.org/drawingml/2006/table">
            <a:tbl>
              <a:tblPr/>
              <a:tblGrid>
                <a:gridCol w="3049321"/>
                <a:gridCol w="1715243"/>
                <a:gridCol w="1715243"/>
                <a:gridCol w="848092"/>
              </a:tblGrid>
              <a:tr h="2667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Receitas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Previsão Atualizada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3o</a:t>
                      </a:r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Quadrimestre/2017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Operações de Crédito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53.725.600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17.629.554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39,03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Alienação de Bens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1.378.000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811.696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Transferências de Capital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34.770.312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16.294.695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89.873.912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34.735.945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38,65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8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414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Receita Corrente Líquida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III)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95646"/>
              </p:ext>
            </p:extLst>
          </p:nvPr>
        </p:nvGraphicFramePr>
        <p:xfrm>
          <a:off x="2339752" y="2492896"/>
          <a:ext cx="4432300" cy="4025265"/>
        </p:xfrm>
        <a:graphic>
          <a:graphicData uri="http://schemas.openxmlformats.org/drawingml/2006/table">
            <a:tbl>
              <a:tblPr/>
              <a:tblGrid>
                <a:gridCol w="2717800"/>
                <a:gridCol w="17145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Receita </a:t>
                      </a:r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Corrente Líquida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Janeiro/2017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110.719.812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Fevereiro/2017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56.509.155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Março/2017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61.841.555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Abril/2017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48.228.220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Maio/2017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54.629.769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Junho/2017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49.576.176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Julho/2017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54.084.724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Agosto/2017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56.456.246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Setembro/2017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48.142.300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Outubro/2017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55.033.036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Novembro/2017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51.083.643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 Dezembro/2017</a:t>
                      </a:r>
                      <a:endParaRPr lang="pt-BR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62.823.956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 - (</a:t>
                      </a:r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96%)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709.549.324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Previsão Atualizada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742.732.919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Evolução Receita Corrente Líquida</a:t>
            </a: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44253"/>
              </p:ext>
            </p:extLst>
          </p:nvPr>
        </p:nvGraphicFramePr>
        <p:xfrm>
          <a:off x="1691680" y="2708920"/>
          <a:ext cx="5904656" cy="1995764"/>
        </p:xfrm>
        <a:graphic>
          <a:graphicData uri="http://schemas.openxmlformats.org/drawingml/2006/table">
            <a:tbl>
              <a:tblPr/>
              <a:tblGrid>
                <a:gridCol w="1844551"/>
                <a:gridCol w="1611833"/>
                <a:gridCol w="1512168"/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Quadrimestre</a:t>
                      </a:r>
                      <a:r>
                        <a:rPr lang="pt-BR" sz="13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Ano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CORRIGIDO</a:t>
                      </a:r>
                      <a:r>
                        <a:rPr lang="pt-BR" sz="13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INPC</a:t>
                      </a:r>
                      <a:endParaRPr lang="pt-BR" sz="13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pt-BR" sz="13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13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RCL</a:t>
                      </a:r>
                      <a:endParaRPr lang="pt-BR" sz="1300" b="1" i="0" u="none" strike="noStrike" dirty="0" smtClean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126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2013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489.951.175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634.558.118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46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2014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558.825.518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680.649.172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107,26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433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2015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606.762.519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665.994.337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97,85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0873"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2016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485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644.462.141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658.703.625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98,91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126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pt-BR" sz="13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64" marR="7863" marT="7863" marB="0" anchor="b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709.549.324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709.549.324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107,72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406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64" marR="7863" marT="7863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3" marR="7863" marT="786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3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872442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Lei de Responsabilidade Fiscal</a:t>
            </a:r>
            <a:b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º Quadrimestre/2017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8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Despesas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(RREO – Anexo VI)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Despesas Correntes </a:t>
            </a:r>
          </a:p>
          <a:p>
            <a:pPr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Despesas de Capital</a:t>
            </a:r>
          </a:p>
        </p:txBody>
      </p:sp>
      <p:pic>
        <p:nvPicPr>
          <p:cNvPr id="5" name="Picture 2" descr="C:\Users\Edineia-Vaio\Pictures\logo-oficial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00" y="288000"/>
            <a:ext cx="216000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94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1105</Words>
  <Application>Microsoft Office PowerPoint</Application>
  <PresentationFormat>Apresentação na tela (4:3)</PresentationFormat>
  <Paragraphs>497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Prefeitura Municipal de Ponta Grossa Secretaria Municipal de Gestão Financeira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  <vt:lpstr>AUDIÊNCIA PÚBLICA Lei de Responsabilidade Fiscal 3º Quadrimestre/2017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ODAILTON SOUZA</dc:creator>
  <cp:lastModifiedBy>10163</cp:lastModifiedBy>
  <cp:revision>337</cp:revision>
  <cp:lastPrinted>2018-02-26T18:44:13Z</cp:lastPrinted>
  <dcterms:created xsi:type="dcterms:W3CDTF">2013-05-16T17:22:31Z</dcterms:created>
  <dcterms:modified xsi:type="dcterms:W3CDTF">2018-02-27T15:32:18Z</dcterms:modified>
</cp:coreProperties>
</file>