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9" r:id="rId3"/>
    <p:sldId id="260" r:id="rId4"/>
    <p:sldId id="264" r:id="rId5"/>
    <p:sldId id="262" r:id="rId6"/>
    <p:sldId id="265" r:id="rId7"/>
    <p:sldId id="266" r:id="rId8"/>
    <p:sldId id="267" r:id="rId9"/>
    <p:sldId id="268" r:id="rId10"/>
    <p:sldId id="269" r:id="rId11"/>
    <p:sldId id="271" r:id="rId12"/>
    <p:sldId id="256" r:id="rId1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FF7441-679C-413D-8169-56BF0893E5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E9B077B-3267-4408-A1DE-EA73E6007A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DFE57AE-1CB2-47EC-93FA-A920451CF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4CC92-89F6-473F-8C6F-2EEE3CB41F5B}" type="datetimeFigureOut">
              <a:rPr lang="pt-BR" smtClean="0"/>
              <a:t>01/02/2023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AC78F81-703A-4FBE-8736-ABF35FF5E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0E28108-3AF1-44D5-A33D-8B48AB793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113E4-3952-4D61-A972-9E963BB175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9831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76BAE0-DDA1-4871-A09F-6760D4CD8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CD92BB8-1E51-4036-9ACD-39B96FD845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C040A96-4EDA-453A-86E9-DCC8272AC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4CC92-89F6-473F-8C6F-2EEE3CB41F5B}" type="datetimeFigureOut">
              <a:rPr lang="pt-BR" smtClean="0"/>
              <a:t>01/02/2023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74D5A5A-6AA4-4200-ADB9-CFD1EE194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F6F3065-4275-442B-AB71-1A502E57B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113E4-3952-4D61-A972-9E963BB175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772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C62E594-8EBA-462D-9436-47D8A71277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4182101-D761-43C4-9F02-1329709926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3520E86-FF5D-4BF6-AADB-DEBF2E234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4CC92-89F6-473F-8C6F-2EEE3CB41F5B}" type="datetimeFigureOut">
              <a:rPr lang="pt-BR" smtClean="0"/>
              <a:t>01/02/2023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034A2D0-7402-4545-BCBE-97A2821FC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9E50366-7819-4451-A603-063360C06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113E4-3952-4D61-A972-9E963BB175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9684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3A3E7B-71B8-438C-9B74-04193E268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05330FA-F79B-4EBA-B720-8B9774EE76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694AFA4-4436-40EC-B2CB-4DC9E936C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4CC92-89F6-473F-8C6F-2EEE3CB41F5B}" type="datetimeFigureOut">
              <a:rPr lang="pt-BR" smtClean="0"/>
              <a:t>01/02/2023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917F8E3-98E5-4ABA-B4CD-37A659243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1311ED9-DF4B-4C1B-890C-6BEDF224C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113E4-3952-4D61-A972-9E963BB175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5571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CD0D80-2B18-42CD-9439-B14DBC51B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B8FB0E4-CBBC-497A-BE8E-8896BFE097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47D2408-6392-49E2-AD10-57FC25FD0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4CC92-89F6-473F-8C6F-2EEE3CB41F5B}" type="datetimeFigureOut">
              <a:rPr lang="pt-BR" smtClean="0"/>
              <a:t>01/02/2023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019B1C7-4B53-4AD9-B5E7-150431DB6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113F9F4-DD3B-4529-8FF7-652B142C3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113E4-3952-4D61-A972-9E963BB175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0432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C01406-11AB-468A-82B1-6B16BDB43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935285D-DEB3-4379-9F96-3B803E13F5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D69ED55-A09C-4497-A982-8F1BB3C664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B923ED5-7B69-4206-BE1C-772F29C9E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4CC92-89F6-473F-8C6F-2EEE3CB41F5B}" type="datetimeFigureOut">
              <a:rPr lang="pt-BR" smtClean="0"/>
              <a:t>01/02/2023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682E87A-AB7B-422F-A6CB-5CE98C7DF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6722AC4-04E1-418C-9969-5C2FCE33A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113E4-3952-4D61-A972-9E963BB175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9849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3A8741-CA60-4C11-A373-B37AD5CFA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3EE3DB9-7105-4154-B015-4AA8972410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DBD0028-C59A-424F-A090-42E4A2ED33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499C411D-E6FD-4A9F-B363-A6E2899E5B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3B0A068-397C-4C36-AB49-BDD45AAAEC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ECE20213-626F-48BD-A31A-6A63723EF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4CC92-89F6-473F-8C6F-2EEE3CB41F5B}" type="datetimeFigureOut">
              <a:rPr lang="pt-BR" smtClean="0"/>
              <a:t>01/02/2023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131889D-F4D3-4ECE-8071-1CFA7C2E7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9DFC948-4BEA-4AD0-92C8-08BE6B665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113E4-3952-4D61-A972-9E963BB175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3064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A38F66-C4BE-4B06-8949-4FF460CC9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F8C30BC0-D232-476C-8CD5-16BD58933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4CC92-89F6-473F-8C6F-2EEE3CB41F5B}" type="datetimeFigureOut">
              <a:rPr lang="pt-BR" smtClean="0"/>
              <a:t>01/02/2023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DBF14C0-C84A-49A0-B561-DC39B9A8A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6E2AD25-D0D9-44A6-B8AB-0B7BDB951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113E4-3952-4D61-A972-9E963BB175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8511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FE6883CB-56DD-469A-A4ED-58C66C4BB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4CC92-89F6-473F-8C6F-2EEE3CB41F5B}" type="datetimeFigureOut">
              <a:rPr lang="pt-BR" smtClean="0"/>
              <a:t>01/02/2023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EDC6012D-98C1-4090-8EA1-50CD32366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C7E5D29-779C-43A6-BAB3-2A06C4212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113E4-3952-4D61-A972-9E963BB175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6676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0036A0-60E7-4DFE-8D6A-718FAF31F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93A003B-08C3-4D71-A483-A2E716E47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0DDA61F-8FBB-44A2-A3ED-0FEB10EB0E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CA8912F-2183-4FC2-88AD-DEECF4B87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4CC92-89F6-473F-8C6F-2EEE3CB41F5B}" type="datetimeFigureOut">
              <a:rPr lang="pt-BR" smtClean="0"/>
              <a:t>01/02/2023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EB8DFDC-5DAF-48A4-A3EF-6BC18524D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CF303D4-4B43-4780-B74D-24FA11FB5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113E4-3952-4D61-A972-9E963BB175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2129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9DC77C-3FAB-4069-B483-02A89054F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CFBE7E3F-A868-4DDA-9A7B-262D2349B9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2C9CA55-2C16-4BF3-B110-572B10F8D6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6A195C8-BDB1-4126-A835-AF7EF0F06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4CC92-89F6-473F-8C6F-2EEE3CB41F5B}" type="datetimeFigureOut">
              <a:rPr lang="pt-BR" smtClean="0"/>
              <a:t>01/02/2023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53AA1F2-3E93-464F-AE55-2E1FE0E5B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34B36D5-ED9B-4FFA-8286-32F56D9B0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113E4-3952-4D61-A972-9E963BB175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1179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CFA7526-77DD-4DE1-BC55-A9CB5260E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B39F2C6-EB3E-4AD0-97F7-435AB8D0B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3B98FD5-4419-4DDA-A573-8A1CE31B46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4CC92-89F6-473F-8C6F-2EEE3CB41F5B}" type="datetimeFigureOut">
              <a:rPr lang="pt-BR" smtClean="0"/>
              <a:t>01/02/2023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F4A2C23-FE1F-4F55-AFB9-EC6BDC4654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2A59EFA-CB3E-47BB-A8D5-57CDA6DEB7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113E4-3952-4D61-A972-9E963BB175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9614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>
            <a:extLst>
              <a:ext uri="{FF2B5EF4-FFF2-40B4-BE49-F238E27FC236}">
                <a16:creationId xmlns:a16="http://schemas.microsoft.com/office/drawing/2014/main" id="{8D359DA7-98E2-4C6C-A2FB-D5D18EEF23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668" y="1069145"/>
            <a:ext cx="11006664" cy="481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882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CF0371BF-01D7-44C4-89EF-655101F5ED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9752" y="0"/>
            <a:ext cx="12191999" cy="6858000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965718C4-A4FE-4D98-8BFB-5A30AE868196}"/>
              </a:ext>
            </a:extLst>
          </p:cNvPr>
          <p:cNvSpPr txBox="1"/>
          <p:nvPr/>
        </p:nvSpPr>
        <p:spPr>
          <a:xfrm>
            <a:off x="3563870" y="353184"/>
            <a:ext cx="80573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/>
              <a:t>Receba seu IPTU por </a:t>
            </a:r>
            <a:r>
              <a:rPr lang="pt-BR" sz="3600" b="1" dirty="0" err="1" smtClean="0"/>
              <a:t>WatsAPP</a:t>
            </a:r>
            <a:endParaRPr lang="pt-BR" sz="3600" b="1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3847" y="1437669"/>
            <a:ext cx="2784764" cy="3286739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3491345" y="4954385"/>
            <a:ext cx="51372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1 – 2023 - Disponível para 2ª Parcela em diante;</a:t>
            </a:r>
          </a:p>
          <a:p>
            <a:r>
              <a:rPr lang="pt-BR" b="1" dirty="0" smtClean="0"/>
              <a:t>2 – 2024 – Cota única e demais parcelas</a:t>
            </a:r>
            <a:endParaRPr lang="pt-BR" b="1" dirty="0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88848" y="5789144"/>
            <a:ext cx="1327077" cy="889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61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CF0371BF-01D7-44C4-89EF-655101F5ED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965718C4-A4FE-4D98-8BFB-5A30AE868196}"/>
              </a:ext>
            </a:extLst>
          </p:cNvPr>
          <p:cNvSpPr txBox="1"/>
          <p:nvPr/>
        </p:nvSpPr>
        <p:spPr>
          <a:xfrm>
            <a:off x="3730124" y="373770"/>
            <a:ext cx="80573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/>
              <a:t>Dúvidas e esclarecimentos</a:t>
            </a:r>
            <a:endParaRPr lang="pt-BR" sz="3600" b="1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7465" y="1687050"/>
            <a:ext cx="2343150" cy="2619375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3885189" y="4604042"/>
            <a:ext cx="45712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https://www.pontagrossa.pr.gov.br/novo/iptu/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88848" y="5789144"/>
            <a:ext cx="1327077" cy="889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3339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DBD7B671-7BED-4145-9C44-5173A17D45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750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CF0371BF-01D7-44C4-89EF-655101F5ED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2566CD72-EDC0-40FA-9CA5-70FD8569FBD8}"/>
              </a:ext>
            </a:extLst>
          </p:cNvPr>
          <p:cNvSpPr txBox="1"/>
          <p:nvPr/>
        </p:nvSpPr>
        <p:spPr>
          <a:xfrm>
            <a:off x="3975652" y="331901"/>
            <a:ext cx="80573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/>
              <a:t>Prazos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7D02E699-AF3B-45E0-953A-D3B9C1DDB3C2}"/>
              </a:ext>
            </a:extLst>
          </p:cNvPr>
          <p:cNvSpPr txBox="1"/>
          <p:nvPr/>
        </p:nvSpPr>
        <p:spPr>
          <a:xfrm>
            <a:off x="4215926" y="1186404"/>
            <a:ext cx="7817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b="1" dirty="0"/>
              <a:t>Pagamento a vista cota Única:  31/03.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1FC9A10-8B98-4D5F-9D7C-B9E9E8EC253E}"/>
              </a:ext>
            </a:extLst>
          </p:cNvPr>
          <p:cNvSpPr txBox="1"/>
          <p:nvPr/>
        </p:nvSpPr>
        <p:spPr>
          <a:xfrm>
            <a:off x="4215926" y="2182128"/>
            <a:ext cx="77110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b="1" dirty="0"/>
              <a:t>Pagamento parcelado em 10 vezes: 1ª Parcela 31/03, demais todo dia 20  de cada mês: 20/04, 20/05 , 20/06 .......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F2B47D90-2E38-4B84-9B6B-9A224E49BE21}"/>
              </a:ext>
            </a:extLst>
          </p:cNvPr>
          <p:cNvSpPr txBox="1"/>
          <p:nvPr/>
        </p:nvSpPr>
        <p:spPr>
          <a:xfrm>
            <a:off x="4215925" y="4130156"/>
            <a:ext cx="74707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b="1" dirty="0"/>
              <a:t>Isenção: 31/10/2023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56116819-CF43-4235-8D06-5F143B205F1D}"/>
              </a:ext>
            </a:extLst>
          </p:cNvPr>
          <p:cNvSpPr txBox="1"/>
          <p:nvPr/>
        </p:nvSpPr>
        <p:spPr>
          <a:xfrm>
            <a:off x="4215925" y="5007923"/>
            <a:ext cx="74707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b="1" dirty="0"/>
              <a:t>Revisão: 30/05/2023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8848" y="5789144"/>
            <a:ext cx="1327077" cy="889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829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CF0371BF-01D7-44C4-89EF-655101F5ED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3B1F3BFE-DAD9-49F8-B620-BF8F7A3C8315}"/>
              </a:ext>
            </a:extLst>
          </p:cNvPr>
          <p:cNvSpPr txBox="1"/>
          <p:nvPr/>
        </p:nvSpPr>
        <p:spPr>
          <a:xfrm>
            <a:off x="3829877" y="323893"/>
            <a:ext cx="80573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/>
              <a:t>Reajuste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1A10BB2F-EDCD-45A4-B167-467B7348C7E9}"/>
              </a:ext>
            </a:extLst>
          </p:cNvPr>
          <p:cNvSpPr txBox="1"/>
          <p:nvPr/>
        </p:nvSpPr>
        <p:spPr>
          <a:xfrm>
            <a:off x="3771049" y="1188469"/>
            <a:ext cx="79513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dirty="0"/>
              <a:t>Inflação do Período: 5,3541% IPTU e Taxa de Lixo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4DE9F717-140D-44DC-9609-374138E2A221}"/>
              </a:ext>
            </a:extLst>
          </p:cNvPr>
          <p:cNvSpPr txBox="1"/>
          <p:nvPr/>
        </p:nvSpPr>
        <p:spPr>
          <a:xfrm>
            <a:off x="3500203" y="3253373"/>
            <a:ext cx="82221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/>
              <a:t>Desconto Pagamento  a Vista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560EF94-5908-4D0F-AC62-C88D1BD62EEC}"/>
              </a:ext>
            </a:extLst>
          </p:cNvPr>
          <p:cNvSpPr txBox="1"/>
          <p:nvPr/>
        </p:nvSpPr>
        <p:spPr>
          <a:xfrm>
            <a:off x="3500204" y="3899704"/>
            <a:ext cx="82221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dirty="0"/>
              <a:t>15% sobre o valor devido de IPTU para quem não possuir divida com o Município</a:t>
            </a: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8848" y="5789144"/>
            <a:ext cx="1327077" cy="889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48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CF0371BF-01D7-44C4-89EF-655101F5ED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359B5212-AA04-4A8F-AEEC-41857ED9CD09}"/>
              </a:ext>
            </a:extLst>
          </p:cNvPr>
          <p:cNvSpPr txBox="1"/>
          <p:nvPr/>
        </p:nvSpPr>
        <p:spPr>
          <a:xfrm>
            <a:off x="3858013" y="661517"/>
            <a:ext cx="80573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/>
              <a:t>Comparativo dos Descontos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9A9C1BD6-475D-4CBE-BA16-913186F27F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9619" y="1307848"/>
            <a:ext cx="5025390" cy="4455846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88848" y="5789144"/>
            <a:ext cx="1327077" cy="889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986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CF0371BF-01D7-44C4-89EF-655101F5ED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965718C4-A4FE-4D98-8BFB-5A30AE868196}"/>
              </a:ext>
            </a:extLst>
          </p:cNvPr>
          <p:cNvSpPr txBox="1"/>
          <p:nvPr/>
        </p:nvSpPr>
        <p:spPr>
          <a:xfrm>
            <a:off x="3829877" y="323893"/>
            <a:ext cx="80573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/>
              <a:t>Valores lançados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060671"/>
              </p:ext>
            </p:extLst>
          </p:nvPr>
        </p:nvGraphicFramePr>
        <p:xfrm>
          <a:off x="4538749" y="1386508"/>
          <a:ext cx="6018414" cy="4128135"/>
        </p:xfrm>
        <a:graphic>
          <a:graphicData uri="http://schemas.openxmlformats.org/drawingml/2006/table">
            <a:tbl>
              <a:tblPr/>
              <a:tblGrid>
                <a:gridCol w="3497494">
                  <a:extLst>
                    <a:ext uri="{9D8B030D-6E8A-4147-A177-3AD203B41FA5}">
                      <a16:colId xmlns:a16="http://schemas.microsoft.com/office/drawing/2014/main" val="4277287205"/>
                    </a:ext>
                  </a:extLst>
                </a:gridCol>
                <a:gridCol w="2520920">
                  <a:extLst>
                    <a:ext uri="{9D8B030D-6E8A-4147-A177-3AD203B41FA5}">
                      <a16:colId xmlns:a16="http://schemas.microsoft.com/office/drawing/2014/main" val="3813978175"/>
                    </a:ext>
                  </a:extLst>
                </a:gridCol>
              </a:tblGrid>
              <a:tr h="316795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Imposto Predial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96.943.717,22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7347116"/>
                  </a:ext>
                </a:extLst>
              </a:tr>
              <a:tr h="316795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Imposto Territorial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7.468.622,15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6120004"/>
                  </a:ext>
                </a:extLst>
              </a:tr>
              <a:tr h="316795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de IPTU lançado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104.412.339,37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6978334"/>
                  </a:ext>
                </a:extLst>
              </a:tr>
              <a:tr h="316795">
                <a:tc>
                  <a:txBody>
                    <a:bodyPr/>
                    <a:lstStyle/>
                    <a:p>
                      <a:pPr algn="l" fontAlgn="b"/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4372033"/>
                  </a:ext>
                </a:extLst>
              </a:tr>
              <a:tr h="316795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Coleta de Lixo Alternada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57.963.711,51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5928723"/>
                  </a:ext>
                </a:extLst>
              </a:tr>
              <a:tr h="316795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Coleta de Lixo Diária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6.202.637,61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4412909"/>
                  </a:ext>
                </a:extLst>
              </a:tr>
              <a:tr h="316795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Coleta de Lixo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64.166.349,12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6348541"/>
                  </a:ext>
                </a:extLst>
              </a:tr>
              <a:tr h="316795">
                <a:tc>
                  <a:txBody>
                    <a:bodyPr/>
                    <a:lstStyle/>
                    <a:p>
                      <a:pPr algn="l" fontAlgn="b"/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9581673"/>
                  </a:ext>
                </a:extLst>
              </a:tr>
              <a:tr h="316795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Iluminação Pública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1.424.216,14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7242867"/>
                  </a:ext>
                </a:extLst>
              </a:tr>
              <a:tr h="316795">
                <a:tc>
                  <a:txBody>
                    <a:bodyPr/>
                    <a:lstStyle/>
                    <a:p>
                      <a:pPr algn="l" fontAlgn="b"/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251992"/>
                  </a:ext>
                </a:extLst>
              </a:tr>
              <a:tr h="316795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de cadastros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180.269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7725542"/>
                  </a:ext>
                </a:extLst>
              </a:tr>
            </a:tbl>
          </a:graphicData>
        </a:graphic>
      </p:graphicFrame>
      <p:pic>
        <p:nvPicPr>
          <p:cNvPr id="8" name="Image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8848" y="5789144"/>
            <a:ext cx="1327077" cy="889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808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CF0371BF-01D7-44C4-89EF-655101F5ED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965718C4-A4FE-4D98-8BFB-5A30AE868196}"/>
              </a:ext>
            </a:extLst>
          </p:cNvPr>
          <p:cNvSpPr txBox="1"/>
          <p:nvPr/>
        </p:nvSpPr>
        <p:spPr>
          <a:xfrm>
            <a:off x="3829877" y="323893"/>
            <a:ext cx="80573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/>
              <a:t>Comparativo 2022/2023</a:t>
            </a:r>
            <a:endParaRPr lang="pt-BR" sz="36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2653878"/>
              </p:ext>
            </p:extLst>
          </p:nvPr>
        </p:nvGraphicFramePr>
        <p:xfrm>
          <a:off x="3624351" y="1771577"/>
          <a:ext cx="7813961" cy="3143250"/>
        </p:xfrm>
        <a:graphic>
          <a:graphicData uri="http://schemas.openxmlformats.org/drawingml/2006/table">
            <a:tbl>
              <a:tblPr/>
              <a:tblGrid>
                <a:gridCol w="2660807">
                  <a:extLst>
                    <a:ext uri="{9D8B030D-6E8A-4147-A177-3AD203B41FA5}">
                      <a16:colId xmlns:a16="http://schemas.microsoft.com/office/drawing/2014/main" val="52673631"/>
                    </a:ext>
                  </a:extLst>
                </a:gridCol>
                <a:gridCol w="1917854">
                  <a:extLst>
                    <a:ext uri="{9D8B030D-6E8A-4147-A177-3AD203B41FA5}">
                      <a16:colId xmlns:a16="http://schemas.microsoft.com/office/drawing/2014/main" val="3106346627"/>
                    </a:ext>
                  </a:extLst>
                </a:gridCol>
                <a:gridCol w="1952411">
                  <a:extLst>
                    <a:ext uri="{9D8B030D-6E8A-4147-A177-3AD203B41FA5}">
                      <a16:colId xmlns:a16="http://schemas.microsoft.com/office/drawing/2014/main" val="1607942593"/>
                    </a:ext>
                  </a:extLst>
                </a:gridCol>
                <a:gridCol w="1282889">
                  <a:extLst>
                    <a:ext uri="{9D8B030D-6E8A-4147-A177-3AD203B41FA5}">
                      <a16:colId xmlns:a16="http://schemas.microsoft.com/office/drawing/2014/main" val="1043496947"/>
                    </a:ext>
                  </a:extLst>
                </a:gridCol>
              </a:tblGrid>
              <a:tr h="238125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Variação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483687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IPTU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104.412.339,37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97.297.732,75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2219838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Taxa de Lixo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64.166.349,12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60.292.693,70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7162994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1.424.216,14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1.364.177,73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7914975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Cadastros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180.269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175.941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1513716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4216042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6371146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Arrecadação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5147022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IPTU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86.745.466,03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4918980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Taxa de Lixo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53.116.456,43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9222070"/>
                  </a:ext>
                </a:extLst>
              </a:tr>
            </a:tbl>
          </a:graphicData>
        </a:graphic>
      </p:graphicFrame>
      <p:pic>
        <p:nvPicPr>
          <p:cNvPr id="8" name="Image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8848" y="5789144"/>
            <a:ext cx="1327077" cy="889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807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CF0371BF-01D7-44C4-89EF-655101F5ED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965718C4-A4FE-4D98-8BFB-5A30AE868196}"/>
              </a:ext>
            </a:extLst>
          </p:cNvPr>
          <p:cNvSpPr txBox="1"/>
          <p:nvPr/>
        </p:nvSpPr>
        <p:spPr>
          <a:xfrm>
            <a:off x="3829877" y="323893"/>
            <a:ext cx="80573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/>
              <a:t>Alteração para 2023/2024</a:t>
            </a:r>
            <a:endParaRPr lang="pt-BR" sz="3600" b="1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0251E96-D07D-4FD0-A94A-B9BC9BC48546}"/>
              </a:ext>
            </a:extLst>
          </p:cNvPr>
          <p:cNvSpPr txBox="1"/>
          <p:nvPr/>
        </p:nvSpPr>
        <p:spPr>
          <a:xfrm>
            <a:off x="3719039" y="970224"/>
            <a:ext cx="795131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dirty="0"/>
              <a:t>1</a:t>
            </a:r>
            <a:r>
              <a:rPr lang="pt-BR" sz="3200" dirty="0" smtClean="0"/>
              <a:t> </a:t>
            </a:r>
            <a:r>
              <a:rPr lang="pt-BR" sz="3200" dirty="0"/>
              <a:t>– </a:t>
            </a:r>
            <a:r>
              <a:rPr lang="pt-BR" sz="3200" dirty="0" smtClean="0"/>
              <a:t>Envio por boleto da cota única e primeira parcela;</a:t>
            </a:r>
          </a:p>
          <a:p>
            <a:pPr algn="just"/>
            <a:endParaRPr lang="pt-BR" sz="3200" dirty="0"/>
          </a:p>
          <a:p>
            <a:pPr algn="just"/>
            <a:r>
              <a:rPr lang="pt-BR" sz="3200" dirty="0" smtClean="0"/>
              <a:t>2- Último ano de envio do boleto pelo correio;</a:t>
            </a:r>
          </a:p>
          <a:p>
            <a:pPr algn="just"/>
            <a:endParaRPr lang="pt-BR" sz="3200" dirty="0"/>
          </a:p>
          <a:p>
            <a:pPr algn="just"/>
            <a:r>
              <a:rPr lang="pt-BR" sz="3200" dirty="0" smtClean="0"/>
              <a:t>3 – Possibilidade de pagamento em qualquer banco via PIX;</a:t>
            </a:r>
          </a:p>
          <a:p>
            <a:pPr algn="just"/>
            <a:endParaRPr lang="pt-BR" sz="3200" dirty="0"/>
          </a:p>
          <a:p>
            <a:pPr algn="just"/>
            <a:r>
              <a:rPr lang="pt-BR" sz="3200" dirty="0" smtClean="0"/>
              <a:t>4 – Possibilidade de recebimento do IPTU via </a:t>
            </a:r>
            <a:r>
              <a:rPr lang="pt-BR" sz="3200" dirty="0" err="1" smtClean="0"/>
              <a:t>WatsApp</a:t>
            </a:r>
            <a:r>
              <a:rPr lang="pt-BR" sz="3200" dirty="0" smtClean="0"/>
              <a:t>.</a:t>
            </a:r>
            <a:endParaRPr lang="pt-BR" sz="3200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1154" y="5959316"/>
            <a:ext cx="1327077" cy="889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841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CF0371BF-01D7-44C4-89EF-655101F5ED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965718C4-A4FE-4D98-8BFB-5A30AE868196}"/>
              </a:ext>
            </a:extLst>
          </p:cNvPr>
          <p:cNvSpPr txBox="1"/>
          <p:nvPr/>
        </p:nvSpPr>
        <p:spPr>
          <a:xfrm>
            <a:off x="3829877" y="323893"/>
            <a:ext cx="80573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/>
              <a:t>Informações Boleto</a:t>
            </a:r>
            <a:endParaRPr lang="pt-BR" sz="3600" b="1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6358" y="1294117"/>
            <a:ext cx="7334250" cy="3257550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88848" y="5789144"/>
            <a:ext cx="1327077" cy="889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76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CF0371BF-01D7-44C4-89EF-655101F5ED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965718C4-A4FE-4D98-8BFB-5A30AE868196}"/>
              </a:ext>
            </a:extLst>
          </p:cNvPr>
          <p:cNvSpPr txBox="1"/>
          <p:nvPr/>
        </p:nvSpPr>
        <p:spPr>
          <a:xfrm>
            <a:off x="3829877" y="323893"/>
            <a:ext cx="80573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/>
              <a:t>Impressão Parcelas/Cota Única</a:t>
            </a:r>
            <a:endParaRPr lang="pt-BR" sz="3600" b="1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0251E96-D07D-4FD0-A94A-B9BC9BC48546}"/>
              </a:ext>
            </a:extLst>
          </p:cNvPr>
          <p:cNvSpPr txBox="1"/>
          <p:nvPr/>
        </p:nvSpPr>
        <p:spPr>
          <a:xfrm>
            <a:off x="3652535" y="3695855"/>
            <a:ext cx="79513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/>
              <a:t>https</a:t>
            </a:r>
            <a:r>
              <a:rPr lang="pt-BR" sz="2000" dirty="0"/>
              <a:t>://servicos.pontagrossa.pr.gov.br/ portal-contribuinte/consulta-carne</a:t>
            </a:r>
            <a:r>
              <a:rPr lang="pt-BR" sz="2000" dirty="0" smtClean="0"/>
              <a:t> </a:t>
            </a:r>
            <a:endParaRPr lang="pt-BR" sz="2000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3433" y="1059847"/>
            <a:ext cx="2182403" cy="2751276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3582785" y="4237419"/>
            <a:ext cx="3374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err="1" smtClean="0"/>
              <a:t>Obs</a:t>
            </a:r>
            <a:r>
              <a:rPr lang="pt-BR" sz="2400" b="1" dirty="0" smtClean="0"/>
              <a:t>: número do cadastro</a:t>
            </a:r>
            <a:endParaRPr lang="pt-BR" sz="2400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3512440" y="4990757"/>
            <a:ext cx="5353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Disponível para impressão : 06/02/2023</a:t>
            </a:r>
          </a:p>
          <a:p>
            <a:r>
              <a:rPr lang="pt-BR" b="1" dirty="0" smtClean="0"/>
              <a:t>Envio para o contribuinte: final de 02/2023</a:t>
            </a:r>
            <a:endParaRPr lang="pt-BR" b="1" dirty="0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88848" y="5789144"/>
            <a:ext cx="1327077" cy="889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65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789</TotalTime>
  <Words>266</Words>
  <Application>Microsoft Office PowerPoint</Application>
  <PresentationFormat>Widescreen</PresentationFormat>
  <Paragraphs>72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Gabriela Meira</dc:creator>
  <cp:lastModifiedBy>CLAUDIO GROKOVISKI</cp:lastModifiedBy>
  <cp:revision>30</cp:revision>
  <dcterms:created xsi:type="dcterms:W3CDTF">2021-05-25T18:09:22Z</dcterms:created>
  <dcterms:modified xsi:type="dcterms:W3CDTF">2023-02-01T12:30:26Z</dcterms:modified>
</cp:coreProperties>
</file>